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embeddedFontLst>
    <p:embeddedFont>
      <p:font typeface="Microsoft YaHei Light" panose="020B0502040204020203" pitchFamily="34" charset="-122"/>
      <p:regular r:id="rId20"/>
    </p:embeddedFon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汉仪瑞虎宋W" panose="00020600040101010101" pitchFamily="18" charset="-122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F43"/>
    <a:srgbClr val="ED6C00"/>
    <a:srgbClr val="2BB7B3"/>
    <a:srgbClr val="57D7D4"/>
    <a:srgbClr val="FFBA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33F60-1C6C-4D09-B0C5-7B55A88F53D8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3EC89-31B8-420F-98FE-E95818F6C5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600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539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F6647-B350-AC04-8ED1-B549ECA64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4FCC545-A02A-5675-745F-9236B5BBE5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E668FA2-6B0D-ABF2-24B1-8A14C152AD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000E7D-F9A9-BC6A-3EB6-F9B9F234AE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108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D7E3B-ED96-5803-2C8E-B4D1BAB04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DEAA5B8-5B2A-2CBD-D6E1-F6FF17E3F7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16834D9-75BE-1348-E4C2-335F831A3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40696D-07AA-53CD-7AFC-2FF6413F60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581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29DE6-B8B9-B5A2-20C5-22DBD6330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8957B87-8E4C-E2BF-ED81-8602BA26D6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789C299-1CC9-243C-5E92-671CE920C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C32EDE-B003-851B-371D-FC17716634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176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627E9-AF05-C1AF-2528-AB7A0F408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E6C6FC6-D200-1B38-1D35-80A072E6C7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B935C1E-9410-20E7-C2D8-F8826A181C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3F7BD2-9601-B026-EB6E-66A62B9ABC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624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56551-3298-E19E-5856-796BC307E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A474BBD-DF89-8A29-9F37-CFEACE7EB5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2B2B81C-EB96-EDCC-C7F2-972B45D666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65B5A8-0A69-E68C-B271-0BDBAA29E1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79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24EB2B-0CF7-7F53-038E-7091AF01B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AF6E02B-60CF-A220-1314-FE079FC62D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22A316D-F40C-332A-135F-A993DE416C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D0AE0B-0B90-4D5C-6AC9-367E981A8A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514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C1434-9BA0-9662-0818-235353F7C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7CB18D9-13C7-9FA6-024F-61047FDBBA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92B0FB9-0D05-3F09-3C2F-DD97A2A898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86A47A-AD87-3B75-D40E-9F2603841B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562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5DB15-A918-7B0A-16D6-424054D4A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F47FC0D-22B8-8467-7027-5CA970A153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6E6D09C-D1F0-8B43-EE4C-4477C0C2A8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B5CC1A-1575-4A0F-88B4-D29FCFCC96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912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29CFC-47C7-538A-A81E-2C5553934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1292359-6A05-7D4A-004C-0F9C2C647A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425E960-A8A9-D79B-369B-E9CDBD026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4309FD-4B52-B1C4-AEF2-CE937F3FB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963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90959-B20E-2BC5-2323-089ABD002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2AA2A8-1F11-34C0-D390-22DC818696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42987C0-BDC9-1BA4-24CD-C8642AEA8B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4F55B0-51C6-7E6C-AAB0-B391AB6F02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3EC89-31B8-420F-98FE-E95818F6C5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968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807615-4188-8BCE-C779-91D434365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F49199-F356-FEB1-D983-C5F3100DB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D94D8F-1AC9-DED4-1CCD-5D12E8C3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1F1141-1CBF-A090-A931-E29D0DA6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5CB1D7-B899-D155-5549-6EFE3049D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529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4359F1-B8F2-1F2C-A9CF-331120B23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871C36-C460-39EF-8CE5-94053EA1C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1C3F36-8A1D-058E-D0AA-6C5FD7DF4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2AED11-F6CC-2641-042D-38DD0AC2F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69DEEB-13E4-744F-7227-78D5370EB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8959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CAF4D1-4E63-4294-5636-D7E51B1B0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5B99BC2-017D-3027-8E74-9BCF7B023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80D3F-6E1F-4171-DE50-01B2A766C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7920C4-F1ED-397C-B1FC-773971824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26597C-BD47-BBD6-01A7-DC511143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3919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8F9E8D-BED3-522C-FCFF-9BEA22178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ED0291-EDD7-D74A-36D1-9B0BAC092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E08808-F274-2900-D016-7934A35CA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E8DF31-3C10-2988-B994-DFC4DF6F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C0F015-8EB8-7ED4-01F0-2E9702AD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181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7B7BF-6BFB-2AB4-DCA3-2AB6DC7C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2E425F-1081-A2A5-430A-1A2A79E91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2B7B02-7491-9733-4C60-B5A866BC8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55AD5F-E420-8920-13DB-260F01746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6EB2D7-ED76-9BB2-21A1-870C2C8CF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1817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82CC19-4B2E-174E-1CD5-729550075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2ADA18-9F57-9EC4-6077-29A5DD4246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6152D7-ED91-202F-53F4-7CFE6ED45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EBAAF4-A2EF-3921-0C34-0E1359C4A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55AC6F-62CE-83FD-DC2E-19CB64199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57FF38-ED9B-B32E-F2A8-7E1B0E5F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075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D0DEC-A3E3-FF8B-65FD-EF72C4708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41D127-FE04-A73C-2CAE-2ADF37AE0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EEC145-E238-79B0-AC71-E392CAB34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99753C-E6DF-876F-B68D-F9793BBE67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C9B9D-01FF-1A3A-0A9D-35BFB584C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2AA1C6-7BAE-12EC-A3AB-5AE5E2E25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C56B6B-43B2-C3E5-59EB-9F48AAFC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1B44BB-1402-815A-E7DF-5742B0C2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533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A7C67F-D06D-C115-D751-8D6746A20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66111EC-B3F9-86B9-E771-D7A0EEB74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5AA01E8-A02A-E45D-E010-80FF2045F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7A361F-BB22-4A6E-E574-362CC9D2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26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37E396-858A-7422-18D4-02C57AC51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68266F-80CC-6A78-0A24-90AF9C5B5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C55F1B-1FE9-37A2-D0DA-D49349371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633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3FCE44-32D2-FC66-CAD3-65979D80B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8C556E-0D4D-8015-6F7D-2BF31CA97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196A46-5C67-2EFA-AAD4-790F5156BC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B6C1A9-305B-F448-08CE-FEF76972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432F1C-5E8E-AD72-41EB-2D0316FDF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23F498-84C9-944D-F062-E45E4739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986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FC50C5-3B06-995B-CD0F-ABB1B28BF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E72273D-7406-6E4A-79B5-0FBC9E2FF9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3DEEC4-B33D-13BE-2A41-385CB99CB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D4254D-5A92-A02D-D967-19837EC6E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E597D9-45CB-78F0-C7B9-D5EFDD9C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5B8213-6F33-CA8F-C88A-81D2D35D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399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08E10F-213F-8D6E-E3C6-668CA344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7F3F61-92F0-8B8C-3713-10E5371FC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5B347A-DCDF-E5DF-CA89-62A284FEC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FF35C3-41CD-4A10-8497-8CE856FD8E4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721A97-FB79-28D6-4D47-8875BD134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B9FF01-A92A-0C7E-810C-D097A47AB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803AB0-B357-4B28-9BC2-9036DDAE03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49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>
            <a:extLst>
              <a:ext uri="{FF2B5EF4-FFF2-40B4-BE49-F238E27FC236}">
                <a16:creationId xmlns:a16="http://schemas.microsoft.com/office/drawing/2014/main" id="{9283089D-8372-FB5B-3925-2DC4CFFA4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8535" y="453838"/>
            <a:ext cx="7744505" cy="59503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711FA31-4964-A883-DFDA-1B44D2103DB9}"/>
              </a:ext>
            </a:extLst>
          </p:cNvPr>
          <p:cNvSpPr txBox="1"/>
          <p:nvPr/>
        </p:nvSpPr>
        <p:spPr>
          <a:xfrm>
            <a:off x="416858" y="1775012"/>
            <a:ext cx="444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9560EBF-ED3A-0B43-71DB-CCFB90DDAFC1}"/>
              </a:ext>
            </a:extLst>
          </p:cNvPr>
          <p:cNvSpPr/>
          <p:nvPr/>
        </p:nvSpPr>
        <p:spPr>
          <a:xfrm>
            <a:off x="2709080" y="3809538"/>
            <a:ext cx="2086302" cy="612336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bg1"/>
                </a:solidFill>
                <a:latin typeface="汉仪瑞虎宋W" panose="00020600040101010101" pitchFamily="18" charset="-122"/>
                <a:ea typeface="汉仪瑞虎宋W" panose="00020600040101010101" pitchFamily="18" charset="-122"/>
              </a:rPr>
              <a:t>Presentation by </a:t>
            </a:r>
          </a:p>
          <a:p>
            <a:pPr algn="r"/>
            <a:r>
              <a:rPr lang="en-US" altLang="zh-CN" dirty="0">
                <a:solidFill>
                  <a:schemeClr val="bg1"/>
                </a:solidFill>
                <a:latin typeface="汉仪瑞虎宋W" panose="00020600040101010101" pitchFamily="18" charset="-122"/>
                <a:ea typeface="汉仪瑞虎宋W" panose="00020600040101010101" pitchFamily="18" charset="-122"/>
              </a:rPr>
              <a:t>Mengxuan Wu</a:t>
            </a:r>
            <a:endParaRPr lang="zh-CN" altLang="en-US" dirty="0">
              <a:solidFill>
                <a:schemeClr val="bg1"/>
              </a:solidFill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42E1AD-8CC7-042C-3AF1-76E9806F6724}"/>
              </a:ext>
            </a:extLst>
          </p:cNvPr>
          <p:cNvSpPr txBox="1"/>
          <p:nvPr/>
        </p:nvSpPr>
        <p:spPr>
          <a:xfrm>
            <a:off x="77572" y="2606009"/>
            <a:ext cx="47835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Improving the Reliability of Commodity</a:t>
            </a:r>
          </a:p>
          <a:p>
            <a:pPr algn="r"/>
            <a:r>
              <a:rPr lang="en-US" altLang="zh-CN" sz="2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Operating Systems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080880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FAB94-9E08-C4FD-2CBD-7DF28779B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03B0802-F505-367F-30A9-2407F77DC3CD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EA28AE1-7392-8343-E7CB-8F8F927E50F1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C1773BE-329E-2084-EB81-436A04829D61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Object Tracking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D976D4C-9CAB-0BA2-187F-872650C2DC95}"/>
              </a:ext>
            </a:extLst>
          </p:cNvPr>
          <p:cNvSpPr txBox="1"/>
          <p:nvPr/>
        </p:nvSpPr>
        <p:spPr>
          <a:xfrm>
            <a:off x="333520" y="1647825"/>
            <a:ext cx="491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Object Tracking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2F373CB-BF0D-7548-500C-9228532D8C3D}"/>
              </a:ext>
            </a:extLst>
          </p:cNvPr>
          <p:cNvSpPr txBox="1"/>
          <p:nvPr/>
        </p:nvSpPr>
        <p:spPr>
          <a:xfrm>
            <a:off x="333520" y="2378666"/>
            <a:ext cx="52552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Performed inside wrappers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Tracks kernel objects (same as described in interposition)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Responsible for </a:t>
            </a:r>
            <a:r>
              <a:rPr lang="en-US" altLang="zh-CN" sz="2400" b="1" dirty="0">
                <a:solidFill>
                  <a:srgbClr val="ED6C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garbage collection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62DFBFD-18A0-8769-F32D-9F55A32FF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715" y="1204912"/>
            <a:ext cx="62960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74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94B2-B19A-4E08-5053-FE32CC1EB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422DFBF-B0BF-CA10-21BE-38FC7C6A1C81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63ACB58-6DD1-1E85-9269-3C0CC9C46E45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097A8F-6C2F-9829-5AD8-E29EDFB70556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Recovery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569841-6E3A-A846-FA2C-234E120149FB}"/>
              </a:ext>
            </a:extLst>
          </p:cNvPr>
          <p:cNvSpPr txBox="1"/>
          <p:nvPr/>
        </p:nvSpPr>
        <p:spPr>
          <a:xfrm>
            <a:off x="2272090" y="2391626"/>
            <a:ext cx="1789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Trigger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A45F48E-B21D-31EF-67F8-3433A3D49B34}"/>
              </a:ext>
            </a:extLst>
          </p:cNvPr>
          <p:cNvSpPr txBox="1"/>
          <p:nvPr/>
        </p:nvSpPr>
        <p:spPr>
          <a:xfrm>
            <a:off x="539387" y="3122469"/>
            <a:ext cx="52552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Invalidity found by wrapper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Hardware 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User program explicitly calls for recovery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B9365B-A284-BE2B-5BA2-4384AE6DC928}"/>
              </a:ext>
            </a:extLst>
          </p:cNvPr>
          <p:cNvSpPr txBox="1"/>
          <p:nvPr/>
        </p:nvSpPr>
        <p:spPr>
          <a:xfrm>
            <a:off x="7219803" y="2391627"/>
            <a:ext cx="3865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Recovery Agent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3225FCC0-FAEE-B0DB-9AA0-119CBFF04220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4061921" y="2684014"/>
            <a:ext cx="3157882" cy="1"/>
          </a:xfrm>
          <a:prstGeom prst="straightConnector1">
            <a:avLst/>
          </a:prstGeom>
          <a:ln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D3B84A31-7DA1-741C-AE6B-449A307D312F}"/>
              </a:ext>
            </a:extLst>
          </p:cNvPr>
          <p:cNvSpPr txBox="1"/>
          <p:nvPr/>
        </p:nvSpPr>
        <p:spPr>
          <a:xfrm>
            <a:off x="6397376" y="3122469"/>
            <a:ext cx="5510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Release all resources (object tracking) and clean 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Reload the extension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Recover each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Flexible, extension-wise recovery policy</a:t>
            </a:r>
          </a:p>
        </p:txBody>
      </p:sp>
    </p:spTree>
    <p:extLst>
      <p:ext uri="{BB962C8B-B14F-4D97-AF65-F5344CB8AC3E}">
        <p14:creationId xmlns:p14="http://schemas.microsoft.com/office/powerpoint/2010/main" val="848065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58F96-6DED-1DBE-072C-F5BB75EC5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5E02C89-53DD-718D-4211-55315011FA75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B4A7810-6A3E-14DC-5818-4F1206A96CDD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97F7AC6-6811-0EA5-4A09-B972CEBC8C84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Test Setting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90CAA9-7EC9-7827-3459-3B70422846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10" t="4627" r="2885" b="3411"/>
          <a:stretch/>
        </p:blipFill>
        <p:spPr>
          <a:xfrm>
            <a:off x="3362056" y="2001896"/>
            <a:ext cx="5467887" cy="227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289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98CF5-4BED-94AF-0C16-03BD3105F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5159E38-0012-8D15-5DC8-022B9B87D0A8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27E0B20-F7E3-73FE-80AD-D741297527C5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646719A-B9C0-F969-7F6D-62B77DFE1889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Test Result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B95E72-0B97-AC0E-E745-78EDC661D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9961"/>
            <a:ext cx="12192000" cy="455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34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B5533-1358-F668-9494-A390E322D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228A4B6-D013-3D68-314A-A716FF8B6371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DF1957E-8A36-02AC-5438-59DC33DFDB50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8D5E-3266-2CA4-26BB-771D17DBDECF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Test Result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8C1B0C-F7FE-50A8-0D81-202967898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49" y="3380096"/>
            <a:ext cx="11239500" cy="304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62B8FD4-7925-BB3E-DBDA-7F2C2AD7A222}"/>
              </a:ext>
            </a:extLst>
          </p:cNvPr>
          <p:cNvSpPr/>
          <p:nvPr/>
        </p:nvSpPr>
        <p:spPr>
          <a:xfrm>
            <a:off x="5909480" y="5336275"/>
            <a:ext cx="5609229" cy="5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BF9663A-9365-B13C-52F7-5C7DDF777D07}"/>
              </a:ext>
            </a:extLst>
          </p:cNvPr>
          <p:cNvSpPr txBox="1"/>
          <p:nvPr/>
        </p:nvSpPr>
        <p:spPr>
          <a:xfrm>
            <a:off x="4717487" y="775019"/>
            <a:ext cx="23839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Trade-offs</a:t>
            </a:r>
            <a:endParaRPr lang="zh-CN" altLang="en-US" sz="32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6867108-A03A-D15C-FAA6-3C5B9FC536A5}"/>
              </a:ext>
            </a:extLst>
          </p:cNvPr>
          <p:cNvSpPr txBox="1"/>
          <p:nvPr/>
        </p:nvSpPr>
        <p:spPr>
          <a:xfrm>
            <a:off x="2692589" y="1510008"/>
            <a:ext cx="68068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XPC flushes TLB, leading to compulsory miss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When CPU utilization is high, performance is degraded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Object tracking is slow</a:t>
            </a:r>
            <a:endParaRPr lang="zh-CN" altLang="en-US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5609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6944E-0E69-E921-281C-0567847C5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4CB3A27-D4A9-DDC7-5200-4A05713FA1CF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64237E5-89B1-4566-B298-5AB5D8FD0E4C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1C7C55-214B-56EC-F382-1C1B2BAAB8E7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Discussion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5DB403-1054-6A9E-5C5D-E9CF76370E46}"/>
              </a:ext>
            </a:extLst>
          </p:cNvPr>
          <p:cNvSpPr txBox="1"/>
          <p:nvPr/>
        </p:nvSpPr>
        <p:spPr>
          <a:xfrm>
            <a:off x="3589836" y="1212553"/>
            <a:ext cx="5012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Discussion</a:t>
            </a:r>
            <a:endParaRPr lang="zh-CN" altLang="en-US" sz="32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AEF3A5F-2B5B-1227-8010-6EBB58CF2E0C}"/>
              </a:ext>
            </a:extLst>
          </p:cNvPr>
          <p:cNvSpPr txBox="1"/>
          <p:nvPr/>
        </p:nvSpPr>
        <p:spPr>
          <a:xfrm>
            <a:off x="551596" y="1872987"/>
            <a:ext cx="110888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Each wrapper function requires manual implementation (perform checks and copy/sync)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With only 8 drivers, we need to implement 248 wrappers. Isn’t it too costly?</a:t>
            </a:r>
            <a:endParaRPr lang="zh-CN" altLang="en-US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D36165-D918-D37E-EF2D-777B31E16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861" y="3326446"/>
            <a:ext cx="5248275" cy="319087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656C767-5AFD-AD43-9B2F-B934F94E7E79}"/>
              </a:ext>
            </a:extLst>
          </p:cNvPr>
          <p:cNvSpPr/>
          <p:nvPr/>
        </p:nvSpPr>
        <p:spPr>
          <a:xfrm>
            <a:off x="3643952" y="4783540"/>
            <a:ext cx="4892723" cy="25248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125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92A98-7895-CB9D-4C20-BF2C12F41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0A69B1C-DD8F-25FC-C051-12779C0FA6C7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0E79E8A-CA2D-7DDB-B3EB-028FCEC8DC4D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682D8C-A66E-2CF3-0CC4-B82D910A149A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Discussion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485AF81-908F-628C-58D7-8F8A4AB70A2E}"/>
              </a:ext>
            </a:extLst>
          </p:cNvPr>
          <p:cNvSpPr txBox="1"/>
          <p:nvPr/>
        </p:nvSpPr>
        <p:spPr>
          <a:xfrm>
            <a:off x="3589836" y="1212553"/>
            <a:ext cx="5012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Discussion</a:t>
            </a:r>
            <a:endParaRPr lang="zh-CN" altLang="en-US" sz="32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EEDBF81-EC09-AC1B-5614-2F1749A4DDD7}"/>
              </a:ext>
            </a:extLst>
          </p:cNvPr>
          <p:cNvSpPr txBox="1"/>
          <p:nvPr/>
        </p:nvSpPr>
        <p:spPr>
          <a:xfrm>
            <a:off x="551596" y="1872987"/>
            <a:ext cx="110888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Each extension needs its own recovery policy. If each one needs to be manually written, then compatibility cannot </a:t>
            </a:r>
            <a:r>
              <a:rPr lang="en-US" altLang="zh-CN" sz="240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be guaranteed </a:t>
            </a: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(impossible to make all extension developer to write extra </a:t>
            </a:r>
            <a:r>
              <a:rPr lang="en-US" altLang="zh-CN" sz="240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code).</a:t>
            </a:r>
            <a:endParaRPr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We may provide a default one, simply restarting the extension. However, this is unsafe as restarting file system will cause data corruption in 90% of situations.</a:t>
            </a:r>
            <a:endParaRPr lang="zh-CN" altLang="en-US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5688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ED15A-DBB5-BB50-4406-3D640D5EE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383907DA-1BE8-EB9B-BB75-FF7E5976D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8555" y="3393957"/>
            <a:ext cx="8214887" cy="3522969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B9581643-D89F-AE97-87E3-0D705047529D}"/>
              </a:ext>
            </a:extLst>
          </p:cNvPr>
          <p:cNvGrpSpPr/>
          <p:nvPr/>
        </p:nvGrpSpPr>
        <p:grpSpPr>
          <a:xfrm>
            <a:off x="4042012" y="693718"/>
            <a:ext cx="4107976" cy="2339102"/>
            <a:chOff x="4096602" y="673247"/>
            <a:chExt cx="4107976" cy="2339102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7F08EEC8-8D8D-9740-4CAE-C70325E4E632}"/>
                </a:ext>
              </a:extLst>
            </p:cNvPr>
            <p:cNvSpPr txBox="1"/>
            <p:nvPr/>
          </p:nvSpPr>
          <p:spPr>
            <a:xfrm>
              <a:off x="4738047" y="673247"/>
              <a:ext cx="28250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latin typeface="汉仪瑞虎宋W" panose="00020600040101010101" pitchFamily="18" charset="-122"/>
                  <a:ea typeface="汉仪瑞虎宋W" panose="00020600040101010101" pitchFamily="18" charset="-122"/>
                </a:rPr>
                <a:t>Nooks</a:t>
              </a: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5F23187-685A-07EC-D6AA-879BBA3AE8B6}"/>
                </a:ext>
              </a:extLst>
            </p:cNvPr>
            <p:cNvSpPr/>
            <p:nvPr/>
          </p:nvSpPr>
          <p:spPr>
            <a:xfrm>
              <a:off x="4096602" y="1617261"/>
              <a:ext cx="4107976" cy="71650"/>
            </a:xfrm>
            <a:prstGeom prst="rect">
              <a:avLst/>
            </a:prstGeom>
            <a:solidFill>
              <a:srgbClr val="ED6C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4C0BC6E-2A13-468B-1585-0A3389C0D51A}"/>
                </a:ext>
              </a:extLst>
            </p:cNvPr>
            <p:cNvSpPr txBox="1"/>
            <p:nvPr/>
          </p:nvSpPr>
          <p:spPr>
            <a:xfrm>
              <a:off x="4096602" y="1688910"/>
              <a:ext cx="410797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latin typeface="汉仪瑞虎宋W" panose="00020600040101010101" pitchFamily="18" charset="-122"/>
                  <a:ea typeface="汉仪瑞虎宋W" panose="00020600040101010101" pitchFamily="18" charset="-122"/>
                </a:rPr>
                <a:t>Thank you for listening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5210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92C48-742D-D458-8895-07024A59D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CB67442-964A-E2B6-96AA-AC1F38AC3917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CC8C097-56A7-B89D-EB32-D2C036C5FA84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0EF5ED-8B8A-559F-46CF-F50794C0803C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Motivation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DAE20E-71FB-3AB4-6BAB-A7912A31F181}"/>
              </a:ext>
            </a:extLst>
          </p:cNvPr>
          <p:cNvSpPr txBox="1"/>
          <p:nvPr/>
        </p:nvSpPr>
        <p:spPr>
          <a:xfrm>
            <a:off x="3630421" y="1037230"/>
            <a:ext cx="4931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Extension Dilemma</a:t>
            </a:r>
            <a:endParaRPr lang="zh-CN" altLang="en-US" sz="36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04EF6-E10C-AD30-56A9-01387BE34F7B}"/>
              </a:ext>
            </a:extLst>
          </p:cNvPr>
          <p:cNvSpPr/>
          <p:nvPr/>
        </p:nvSpPr>
        <p:spPr>
          <a:xfrm>
            <a:off x="2197857" y="1964716"/>
            <a:ext cx="2715904" cy="591178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High Privilege</a:t>
            </a:r>
            <a:endParaRPr lang="zh-CN" altLang="en-US" sz="24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FF949F-D4FF-A024-E5B5-1977C4817743}"/>
              </a:ext>
            </a:extLst>
          </p:cNvPr>
          <p:cNvSpPr txBox="1"/>
          <p:nvPr/>
        </p:nvSpPr>
        <p:spPr>
          <a:xfrm>
            <a:off x="1497840" y="2693748"/>
            <a:ext cx="41159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Executed in kernel mode, may corrupt critical kernel data and lead to crash</a:t>
            </a:r>
          </a:p>
          <a:p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Account for over 70% of Linux kernel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Over 35,000 different drivers with over 120,000 versions exist on Windows XP</a:t>
            </a:r>
            <a:endParaRPr lang="zh-CN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E0F348C-2296-8A79-B836-0B3466B8B95F}"/>
              </a:ext>
            </a:extLst>
          </p:cNvPr>
          <p:cNvSpPr/>
          <p:nvPr/>
        </p:nvSpPr>
        <p:spPr>
          <a:xfrm>
            <a:off x="7278241" y="1964716"/>
            <a:ext cx="2715904" cy="591178"/>
          </a:xfrm>
          <a:prstGeom prst="rect">
            <a:avLst/>
          </a:prstGeom>
          <a:solidFill>
            <a:srgbClr val="003F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Low Assurance</a:t>
            </a:r>
            <a:endParaRPr lang="zh-CN" altLang="en-US" sz="24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C23DFF0-A851-6B3D-C6E6-264F0A69C971}"/>
              </a:ext>
            </a:extLst>
          </p:cNvPr>
          <p:cNvSpPr txBox="1"/>
          <p:nvPr/>
        </p:nvSpPr>
        <p:spPr>
          <a:xfrm>
            <a:off x="6578223" y="2693748"/>
            <a:ext cx="41159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Written by programmers significantly less experienced in kernel organization and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7 times more likely to fail than rest of the kernel in Linux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Cause 85% of recently reported failures in Windows XP</a:t>
            </a:r>
          </a:p>
        </p:txBody>
      </p:sp>
    </p:spTree>
    <p:extLst>
      <p:ext uri="{BB962C8B-B14F-4D97-AF65-F5344CB8AC3E}">
        <p14:creationId xmlns:p14="http://schemas.microsoft.com/office/powerpoint/2010/main" val="5546532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6B9D2-E9FC-C489-AAA1-91DF2359F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79BDD62-ADBD-A8FB-3E4D-5B761D91A879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4BB139C-AB96-8229-A6E4-34B08BBB9852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182D27-DFED-8472-D040-2DA0B6A721FB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Motivation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A33B99-13C2-3F1C-5822-1649C547272D}"/>
              </a:ext>
            </a:extLst>
          </p:cNvPr>
          <p:cNvSpPr txBox="1"/>
          <p:nvPr/>
        </p:nvSpPr>
        <p:spPr>
          <a:xfrm>
            <a:off x="4804620" y="1009935"/>
            <a:ext cx="2582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Reliability</a:t>
            </a:r>
            <a:endParaRPr lang="zh-CN" altLang="en-US" sz="36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56A50D-F188-B282-BC56-1482176A109F}"/>
              </a:ext>
            </a:extLst>
          </p:cNvPr>
          <p:cNvSpPr txBox="1"/>
          <p:nvPr/>
        </p:nvSpPr>
        <p:spPr>
          <a:xfrm>
            <a:off x="1891350" y="1575879"/>
            <a:ext cx="8409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Numerous researches on improving extensibility and reliability can be found.</a:t>
            </a:r>
          </a:p>
          <a:p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However, most require large-scale </a:t>
            </a:r>
            <a:r>
              <a:rPr lang="en-US" altLang="zh-CN" sz="2400" b="1" dirty="0">
                <a:solidFill>
                  <a:srgbClr val="2BB7B3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modification</a:t>
            </a:r>
            <a:endParaRPr lang="zh-CN" altLang="en-US" sz="2400" b="1" dirty="0">
              <a:solidFill>
                <a:srgbClr val="2BB7B3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6650DF-7C66-6054-F42B-E7BFD990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93" t="6543" r="4957" b="1830"/>
          <a:stretch/>
        </p:blipFill>
        <p:spPr>
          <a:xfrm>
            <a:off x="3093492" y="3016154"/>
            <a:ext cx="6005015" cy="331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19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BB06D-E256-9C81-1BFE-684FDE3FC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D9EB7F6-9BD4-F4BA-9982-841A10CFE5BF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6B0E360-BD2F-923E-2D40-144325FCFD15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EA58D5-25E6-CD74-2D75-C8A5362B1AF2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Goals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E2C490-115D-1A13-D2AA-96FE5D9D5A01}"/>
              </a:ext>
            </a:extLst>
          </p:cNvPr>
          <p:cNvSpPr txBox="1"/>
          <p:nvPr/>
        </p:nvSpPr>
        <p:spPr>
          <a:xfrm>
            <a:off x="1891351" y="1656266"/>
            <a:ext cx="84092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Isolation</a:t>
            </a:r>
            <a:endParaRPr lang="en-US" altLang="zh-CN" sz="28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  <a:p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Provide private domain for each extension, with limited and tracked access to kernel</a:t>
            </a:r>
          </a:p>
          <a:p>
            <a:endParaRPr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ED6C00"/>
                </a:solidFill>
                <a:latin typeface="汉仪瑞虎宋W" panose="00020600040101010101" pitchFamily="18" charset="-122"/>
                <a:ea typeface="汉仪瑞虎宋W" panose="00020600040101010101" pitchFamily="18" charset="-122"/>
              </a:rPr>
              <a:t>Recovery</a:t>
            </a:r>
            <a:endParaRPr lang="en-US" altLang="zh-CN" sz="2800" dirty="0">
              <a:solidFill>
                <a:srgbClr val="ED6C00"/>
              </a:solidFill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  <a:p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Restart the extension, but not the whole system</a:t>
            </a:r>
          </a:p>
          <a:p>
            <a:endParaRPr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ED6C00"/>
                </a:solidFill>
                <a:latin typeface="汉仪瑞虎宋W" panose="00020600040101010101" pitchFamily="18" charset="-122"/>
                <a:ea typeface="汉仪瑞虎宋W" panose="00020600040101010101" pitchFamily="18" charset="-122"/>
              </a:rPr>
              <a:t>Backward Compatibility</a:t>
            </a:r>
            <a:endParaRPr lang="en-US" altLang="zh-CN" sz="2800" dirty="0">
              <a:solidFill>
                <a:srgbClr val="ED6C00"/>
              </a:solidFill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  <a:p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Being transparent to extension, no or little change to existing extension code</a:t>
            </a:r>
            <a:endParaRPr lang="zh-CN" altLang="en-US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170EDED-92A5-1100-9B6B-1ECC36637A41}"/>
              </a:ext>
            </a:extLst>
          </p:cNvPr>
          <p:cNvSpPr txBox="1"/>
          <p:nvPr/>
        </p:nvSpPr>
        <p:spPr>
          <a:xfrm>
            <a:off x="3954228" y="1009935"/>
            <a:ext cx="4283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Better Reliability</a:t>
            </a:r>
            <a:endParaRPr lang="zh-CN" altLang="en-US" sz="3600" dirty="0">
              <a:latin typeface="汉仪瑞虎宋W" panose="00020600040101010101" pitchFamily="18" charset="-122"/>
              <a:ea typeface="汉仪瑞虎宋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771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A7DA7-2259-9B52-6F4B-D7A0B7409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CA0AB1F-25E4-A99F-C6CF-C016D94D0646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305DAB0-06FD-C70E-547F-0C7C61D7097D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AA2F0B-802F-5F76-08A7-67C428B8A9EA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Architecture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B721875-914A-CBEA-C06F-5F11E2272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1054280"/>
            <a:ext cx="6310183" cy="474944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FB794CE-1D17-38C4-0FA5-A5155D44F18D}"/>
              </a:ext>
            </a:extLst>
          </p:cNvPr>
          <p:cNvSpPr/>
          <p:nvPr/>
        </p:nvSpPr>
        <p:spPr>
          <a:xfrm>
            <a:off x="3278371" y="2608520"/>
            <a:ext cx="5865629" cy="191387"/>
          </a:xfrm>
          <a:prstGeom prst="rect">
            <a:avLst/>
          </a:prstGeom>
          <a:solidFill>
            <a:srgbClr val="003F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9753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D919E-1423-2B6E-1483-F55B494B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DC4D6EEA-0FBA-E61C-3890-76D5C49A1E67}"/>
              </a:ext>
            </a:extLst>
          </p:cNvPr>
          <p:cNvSpPr/>
          <p:nvPr/>
        </p:nvSpPr>
        <p:spPr>
          <a:xfrm>
            <a:off x="3045572" y="2589662"/>
            <a:ext cx="6089635" cy="1678672"/>
          </a:xfrm>
          <a:prstGeom prst="rect">
            <a:avLst/>
          </a:prstGeom>
          <a:solidFill>
            <a:srgbClr val="003F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ADE68FC-C3F7-E116-8CB8-796E9DC22934}"/>
              </a:ext>
            </a:extLst>
          </p:cNvPr>
          <p:cNvGrpSpPr/>
          <p:nvPr/>
        </p:nvGrpSpPr>
        <p:grpSpPr>
          <a:xfrm>
            <a:off x="3045573" y="1407995"/>
            <a:ext cx="6100853" cy="4042010"/>
            <a:chOff x="2755542" y="1812032"/>
            <a:chExt cx="6100853" cy="4042010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0D9DE36-C9EE-0873-1AAA-2C382305ABFF}"/>
                </a:ext>
              </a:extLst>
            </p:cNvPr>
            <p:cNvGrpSpPr/>
            <p:nvPr/>
          </p:nvGrpSpPr>
          <p:grpSpPr>
            <a:xfrm>
              <a:off x="2755542" y="1812032"/>
              <a:ext cx="6100853" cy="4042010"/>
              <a:chOff x="3045572" y="1262419"/>
              <a:chExt cx="6100853" cy="4042010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7E7536AF-7A8C-E394-4BEE-9691C0AF6B28}"/>
                  </a:ext>
                </a:extLst>
              </p:cNvPr>
              <p:cNvSpPr/>
              <p:nvPr/>
            </p:nvSpPr>
            <p:spPr>
              <a:xfrm>
                <a:off x="3045574" y="1262419"/>
                <a:ext cx="6100851" cy="839337"/>
              </a:xfrm>
              <a:prstGeom prst="rect">
                <a:avLst/>
              </a:prstGeom>
              <a:solidFill>
                <a:srgbClr val="ED6C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OS Kernel</a:t>
                </a:r>
                <a:endParaRPr lang="zh-CN" altLang="en-US" sz="32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699FED2-7D53-95EB-A6D5-3E855C0F39F6}"/>
                  </a:ext>
                </a:extLst>
              </p:cNvPr>
              <p:cNvSpPr/>
              <p:nvPr/>
            </p:nvSpPr>
            <p:spPr>
              <a:xfrm>
                <a:off x="3045572" y="4465092"/>
                <a:ext cx="6100851" cy="839337"/>
              </a:xfrm>
              <a:prstGeom prst="rect">
                <a:avLst/>
              </a:prstGeom>
              <a:solidFill>
                <a:srgbClr val="003F4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Extension</a:t>
                </a:r>
                <a:endParaRPr lang="zh-CN" altLang="en-US" sz="32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465500DD-BB32-339F-EC7A-B5F46F7818C6}"/>
                  </a:ext>
                </a:extLst>
              </p:cNvPr>
              <p:cNvSpPr/>
              <p:nvPr/>
            </p:nvSpPr>
            <p:spPr>
              <a:xfrm>
                <a:off x="3045573" y="2444087"/>
                <a:ext cx="6100851" cy="839337"/>
              </a:xfrm>
              <a:prstGeom prst="rect">
                <a:avLst/>
              </a:prstGeom>
              <a:solidFill>
                <a:srgbClr val="57D7D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Nooks Isolation Manager</a:t>
                </a:r>
                <a:endParaRPr lang="zh-CN" altLang="en-US" sz="32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8D8C3D75-0522-78F6-C336-584C56A33E2A}"/>
                  </a:ext>
                </a:extLst>
              </p:cNvPr>
              <p:cNvSpPr/>
              <p:nvPr/>
            </p:nvSpPr>
            <p:spPr>
              <a:xfrm>
                <a:off x="3045572" y="3283424"/>
                <a:ext cx="1526427" cy="839337"/>
              </a:xfrm>
              <a:prstGeom prst="rect">
                <a:avLst/>
              </a:prstGeom>
              <a:solidFill>
                <a:srgbClr val="2BB7B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Isolation</a:t>
                </a:r>
                <a:endParaRPr lang="zh-CN" altLang="en-US" sz="20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22D0407-CEB5-9AC3-F186-18C037E79696}"/>
                  </a:ext>
                </a:extLst>
              </p:cNvPr>
              <p:cNvSpPr/>
              <p:nvPr/>
            </p:nvSpPr>
            <p:spPr>
              <a:xfrm>
                <a:off x="4565175" y="3283423"/>
                <a:ext cx="1526427" cy="839337"/>
              </a:xfrm>
              <a:prstGeom prst="rect">
                <a:avLst/>
              </a:prstGeom>
              <a:solidFill>
                <a:srgbClr val="2BB7B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Interposition</a:t>
                </a:r>
                <a:endParaRPr lang="zh-CN" altLang="en-US" sz="16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931634B3-09E8-F976-A2E7-FA72D7625E82}"/>
                  </a:ext>
                </a:extLst>
              </p:cNvPr>
              <p:cNvSpPr/>
              <p:nvPr/>
            </p:nvSpPr>
            <p:spPr>
              <a:xfrm>
                <a:off x="6091601" y="3283423"/>
                <a:ext cx="1526427" cy="839337"/>
              </a:xfrm>
              <a:prstGeom prst="rect">
                <a:avLst/>
              </a:prstGeom>
              <a:solidFill>
                <a:srgbClr val="2BB7B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Object</a:t>
                </a:r>
              </a:p>
              <a:p>
                <a:pPr algn="ctr"/>
                <a:r>
                  <a:rPr lang="en-US" altLang="zh-CN" sz="20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Tracking</a:t>
                </a:r>
                <a:endParaRPr lang="zh-CN" altLang="en-US" sz="20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9C8477C6-8AD8-2151-410E-2CE83695F7E0}"/>
                  </a:ext>
                </a:extLst>
              </p:cNvPr>
              <p:cNvSpPr/>
              <p:nvPr/>
            </p:nvSpPr>
            <p:spPr>
              <a:xfrm>
                <a:off x="7617567" y="3283422"/>
                <a:ext cx="1526427" cy="839337"/>
              </a:xfrm>
              <a:prstGeom prst="rect">
                <a:avLst/>
              </a:prstGeom>
              <a:solidFill>
                <a:srgbClr val="2BB7B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汉仪瑞虎宋W" panose="00020600040101010101" pitchFamily="18" charset="-122"/>
                    <a:ea typeface="汉仪瑞虎宋W" panose="00020600040101010101" pitchFamily="18" charset="-122"/>
                  </a:rPr>
                  <a:t>Recovery</a:t>
                </a:r>
                <a:endParaRPr lang="zh-CN" altLang="en-US" sz="2000" dirty="0">
                  <a:latin typeface="汉仪瑞虎宋W" panose="00020600040101010101" pitchFamily="18" charset="-122"/>
                  <a:ea typeface="汉仪瑞虎宋W" panose="00020600040101010101" pitchFamily="18" charset="-122"/>
                </a:endParaRPr>
              </a:p>
            </p:txBody>
          </p:sp>
        </p:grp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00F4DB0F-B344-83FB-651D-F572472D8A09}"/>
                </a:ext>
              </a:extLst>
            </p:cNvPr>
            <p:cNvCxnSpPr>
              <a:cxnSpLocks/>
              <a:stCxn id="4" idx="2"/>
              <a:endCxn id="9" idx="0"/>
            </p:cNvCxnSpPr>
            <p:nvPr/>
          </p:nvCxnSpPr>
          <p:spPr>
            <a:xfrm flipH="1">
              <a:off x="5805969" y="2651369"/>
              <a:ext cx="1" cy="34233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4F3C0644-2E89-668F-EF0B-E10152D7FE4D}"/>
                </a:ext>
              </a:extLst>
            </p:cNvPr>
            <p:cNvCxnSpPr>
              <a:stCxn id="9" idx="0"/>
              <a:endCxn id="4" idx="2"/>
            </p:cNvCxnSpPr>
            <p:nvPr/>
          </p:nvCxnSpPr>
          <p:spPr>
            <a:xfrm flipV="1">
              <a:off x="5805969" y="2651369"/>
              <a:ext cx="1" cy="34233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379F6038-7D11-5E8A-6DAD-552952481E01}"/>
                </a:ext>
              </a:extLst>
            </p:cNvPr>
            <p:cNvCxnSpPr>
              <a:endCxn id="7" idx="0"/>
            </p:cNvCxnSpPr>
            <p:nvPr/>
          </p:nvCxnSpPr>
          <p:spPr>
            <a:xfrm>
              <a:off x="5801571" y="4672372"/>
              <a:ext cx="4397" cy="3423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71D65592-D3A8-CBD7-A1D5-39481CD6920A}"/>
                </a:ext>
              </a:extLst>
            </p:cNvPr>
            <p:cNvCxnSpPr>
              <a:stCxn id="7" idx="0"/>
            </p:cNvCxnSpPr>
            <p:nvPr/>
          </p:nvCxnSpPr>
          <p:spPr>
            <a:xfrm flipH="1" flipV="1">
              <a:off x="5801571" y="4672372"/>
              <a:ext cx="4397" cy="3423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E5613167-E2B7-F6E3-3917-4F71784D10E8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A240990-7DBA-9630-4BEF-0430BDE588B2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4A0EE9-7AD3-C69D-15E8-6E4E5D771DB7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732165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A8B29-B6CC-D5A3-6BB3-104C329AE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66D4350-64D6-887F-E610-35D0E8285E4F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1A6C635-D714-ECF3-FC93-BF0C257D6BD6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550B68-765A-325A-EEB0-4602AEE67889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Isolation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FC59DBE-225E-48DE-C909-B59F3FB1E689}"/>
              </a:ext>
            </a:extLst>
          </p:cNvPr>
          <p:cNvSpPr txBox="1"/>
          <p:nvPr/>
        </p:nvSpPr>
        <p:spPr>
          <a:xfrm>
            <a:off x="333520" y="1647825"/>
            <a:ext cx="49131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Lightweight Kernel Protection Domain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F24EE8CB-30BC-FDC9-31B5-C096345C1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6713" y="1647825"/>
            <a:ext cx="6753225" cy="3562350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B5B69D45-CFD9-74C0-A3AF-1B2E3C7CAAF8}"/>
              </a:ext>
            </a:extLst>
          </p:cNvPr>
          <p:cNvSpPr txBox="1"/>
          <p:nvPr/>
        </p:nvSpPr>
        <p:spPr>
          <a:xfrm>
            <a:off x="333520" y="2782669"/>
            <a:ext cx="50914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Lower privilege for extension which has limited write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Single address space, with synchronized copy of page table for each extension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Extension Procedure Call (XPC) handles control transferring</a:t>
            </a:r>
          </a:p>
        </p:txBody>
      </p:sp>
    </p:spTree>
    <p:extLst>
      <p:ext uri="{BB962C8B-B14F-4D97-AF65-F5344CB8AC3E}">
        <p14:creationId xmlns:p14="http://schemas.microsoft.com/office/powerpoint/2010/main" val="2858108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D72D5-3243-EE61-9121-0C8D0C591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3E63D28-C7C0-D406-A3D4-CCE5E957BF9A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EEE3B99-62CE-CC92-93AA-A47550A0064F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636901-B1AD-9B62-A138-82086E752620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Interposition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CA0A543-4C89-C420-A0D9-8E4D3C58A083}"/>
              </a:ext>
            </a:extLst>
          </p:cNvPr>
          <p:cNvSpPr txBox="1"/>
          <p:nvPr/>
        </p:nvSpPr>
        <p:spPr>
          <a:xfrm>
            <a:off x="333520" y="1647825"/>
            <a:ext cx="491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Wrappers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B2D9419-3131-7313-672A-3E8F35FB317D}"/>
              </a:ext>
            </a:extLst>
          </p:cNvPr>
          <p:cNvSpPr txBox="1"/>
          <p:nvPr/>
        </p:nvSpPr>
        <p:spPr>
          <a:xfrm>
            <a:off x="333520" y="2378666"/>
            <a:ext cx="5091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Wraps up original kernel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Allow Nooks to perform checks on API parameters, and copy or sync kernel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Perform XPC to transfer control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2C8E2A-117C-FD94-4621-4560FF1BA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715" y="1204912"/>
            <a:ext cx="62960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96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5CB89-35F7-6AA5-BCDB-9A4A37C3F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84383BB-5592-F4CD-CE85-108027A2DF6B}"/>
              </a:ext>
            </a:extLst>
          </p:cNvPr>
          <p:cNvSpPr txBox="1"/>
          <p:nvPr/>
        </p:nvSpPr>
        <p:spPr>
          <a:xfrm>
            <a:off x="539387" y="0"/>
            <a:ext cx="206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Nooks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5AA8F53-B819-2EC2-F90F-0089980567EC}"/>
              </a:ext>
            </a:extLst>
          </p:cNvPr>
          <p:cNvSpPr/>
          <p:nvPr/>
        </p:nvSpPr>
        <p:spPr>
          <a:xfrm>
            <a:off x="156949" y="429904"/>
            <a:ext cx="2825087" cy="102359"/>
          </a:xfrm>
          <a:prstGeom prst="rect">
            <a:avLst/>
          </a:prstGeom>
          <a:solidFill>
            <a:srgbClr val="ED6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DED1C6-F42D-4ED1-6021-C5E3BEEF4151}"/>
              </a:ext>
            </a:extLst>
          </p:cNvPr>
          <p:cNvSpPr txBox="1"/>
          <p:nvPr/>
        </p:nvSpPr>
        <p:spPr>
          <a:xfrm>
            <a:off x="156948" y="481083"/>
            <a:ext cx="2825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Interposition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E57ACC4-AE85-5D5A-EB59-FE06834320AD}"/>
              </a:ext>
            </a:extLst>
          </p:cNvPr>
          <p:cNvSpPr txBox="1"/>
          <p:nvPr/>
        </p:nvSpPr>
        <p:spPr>
          <a:xfrm>
            <a:off x="333520" y="1647825"/>
            <a:ext cx="491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汉仪瑞虎宋W" panose="00020600040101010101" pitchFamily="18" charset="-122"/>
                <a:ea typeface="汉仪瑞虎宋W" panose="00020600040101010101" pitchFamily="18" charset="-122"/>
              </a:rPr>
              <a:t>More on Copy/Sync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F122226-7107-6E18-667B-ACDEBFAC4A77}"/>
              </a:ext>
            </a:extLst>
          </p:cNvPr>
          <p:cNvSpPr txBox="1"/>
          <p:nvPr/>
        </p:nvSpPr>
        <p:spPr>
          <a:xfrm>
            <a:off x="333520" y="2378666"/>
            <a:ext cx="52552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Nooks does not allow extensions to directly write kernel objects </a:t>
            </a:r>
            <a:r>
              <a:rPr lang="en-US" altLang="zh-CN" sz="2400" b="1" dirty="0">
                <a:solidFill>
                  <a:srgbClr val="2BB7B3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 any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If such a write is necessary, a copy of kernel object is created in the extension’s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When transferring control, wrapper checks validity of changes made by extension, then syncs the objects in different domains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7C110B-9B0C-6636-CB5F-57CBA85AC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715" y="1204912"/>
            <a:ext cx="6296025" cy="4448175"/>
          </a:xfrm>
          <a:prstGeom prst="rect">
            <a:avLst/>
          </a:prstGeom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6277ECF1-12D5-3EFE-10E6-E05B4EFD8B0E}"/>
              </a:ext>
            </a:extLst>
          </p:cNvPr>
          <p:cNvSpPr/>
          <p:nvPr/>
        </p:nvSpPr>
        <p:spPr>
          <a:xfrm>
            <a:off x="5625152" y="2947917"/>
            <a:ext cx="627727" cy="136817"/>
          </a:xfrm>
          <a:prstGeom prst="rightArrow">
            <a:avLst/>
          </a:prstGeom>
          <a:solidFill>
            <a:srgbClr val="ED6C00"/>
          </a:solidFill>
          <a:ln>
            <a:solidFill>
              <a:srgbClr val="ED6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EF5CD9F-075D-2E4E-7F59-3AEFA4490669}"/>
              </a:ext>
            </a:extLst>
          </p:cNvPr>
          <p:cNvSpPr/>
          <p:nvPr/>
        </p:nvSpPr>
        <p:spPr>
          <a:xfrm>
            <a:off x="8616285" y="4251020"/>
            <a:ext cx="627727" cy="136817"/>
          </a:xfrm>
          <a:prstGeom prst="rightArrow">
            <a:avLst/>
          </a:prstGeom>
          <a:solidFill>
            <a:srgbClr val="ED6C00"/>
          </a:solidFill>
          <a:ln>
            <a:solidFill>
              <a:srgbClr val="ED6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3662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500</Words>
  <Application>Microsoft Office PowerPoint</Application>
  <PresentationFormat>宽屏</PresentationFormat>
  <Paragraphs>114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 Light</vt:lpstr>
      <vt:lpstr>Arial</vt:lpstr>
      <vt:lpstr>Microsoft YaHei Light</vt:lpstr>
      <vt:lpstr>等线</vt:lpstr>
      <vt:lpstr>汉仪瑞虎宋W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Bruce Cypher</dc:creator>
  <cp:lastModifiedBy>Bruce Cypher</cp:lastModifiedBy>
  <cp:revision>38</cp:revision>
  <dcterms:created xsi:type="dcterms:W3CDTF">2024-11-25T16:12:46Z</dcterms:created>
  <dcterms:modified xsi:type="dcterms:W3CDTF">2024-11-27T08:54:49Z</dcterms:modified>
</cp:coreProperties>
</file>

<file path=docProps/thumbnail.jpeg>
</file>